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97" r:id="rId30"/>
    <p:sldId id="354" r:id="rId31"/>
    <p:sldId id="352" r:id="rId32"/>
    <p:sldId id="355" r:id="rId33"/>
    <p:sldId id="357" r:id="rId34"/>
    <p:sldId id="358" r:id="rId35"/>
    <p:sldId id="359" r:id="rId36"/>
    <p:sldId id="371" r:id="rId37"/>
    <p:sldId id="372" r:id="rId38"/>
    <p:sldId id="360" r:id="rId39"/>
    <p:sldId id="373" r:id="rId40"/>
    <p:sldId id="374" r:id="rId41"/>
    <p:sldId id="375" r:id="rId42"/>
    <p:sldId id="370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95" r:id="rId51"/>
    <p:sldId id="396" r:id="rId52"/>
    <p:sldId id="400" r:id="rId53"/>
    <p:sldId id="398" r:id="rId54"/>
    <p:sldId id="401" r:id="rId55"/>
    <p:sldId id="403" r:id="rId56"/>
    <p:sldId id="402" r:id="rId57"/>
    <p:sldId id="404" r:id="rId58"/>
    <p:sldId id="405" r:id="rId59"/>
    <p:sldId id="406" r:id="rId60"/>
    <p:sldId id="407" r:id="rId61"/>
    <p:sldId id="34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1" autoAdjust="0"/>
    <p:restoredTop sz="95344" autoAdjust="0"/>
  </p:normalViewPr>
  <p:slideViewPr>
    <p:cSldViewPr snapToGrid="0">
      <p:cViewPr varScale="1">
        <p:scale>
          <a:sx n="112" d="100"/>
          <a:sy n="112" d="100"/>
        </p:scale>
        <p:origin x="224" y="58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7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1546981-266E-269F-A48F-A40E0B2355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0440630"/>
              </p:ext>
            </p:extLst>
          </p:nvPr>
        </p:nvGraphicFramePr>
        <p:xfrm>
          <a:off x="4688222" y="1992913"/>
          <a:ext cx="6464300" cy="16548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72951243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46500286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6782938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6261838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Performance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Revenue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Profit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cash flow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97445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2019 (current)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35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7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4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19582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45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9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317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(revised 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55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-$                                  3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0260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BBB89-87AD-60DD-8A26-EA23ED4CD800}"/>
              </a:ext>
            </a:extLst>
          </p:cNvPr>
          <p:cNvSpPr txBox="1"/>
          <p:nvPr/>
        </p:nvSpPr>
        <p:spPr>
          <a:xfrm>
            <a:off x="8943277" y="3244334"/>
            <a:ext cx="1661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contraction in profit margins is expected.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86D3BCF5-5626-EF4B-9110-A3D7D178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8300-76FD-93CE-506B-A5C1508ACC07}"/>
              </a:ext>
            </a:extLst>
          </p:cNvPr>
          <p:cNvSpPr txBox="1"/>
          <p:nvPr/>
        </p:nvSpPr>
        <p:spPr>
          <a:xfrm>
            <a:off x="5073804" y="2974021"/>
            <a:ext cx="71981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“A misalignment between increasing market demand and the company's current manufacturing capacity and supply chain</a:t>
            </a:r>
            <a:r>
              <a:rPr lang="en-AU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07EF6-59B5-F0AE-A139-42D6260F7BFB}"/>
              </a:ext>
            </a:extLst>
          </p:cNvPr>
          <p:cNvSpPr txBox="1"/>
          <p:nvPr/>
        </p:nvSpPr>
        <p:spPr>
          <a:xfrm>
            <a:off x="808463" y="671299"/>
            <a:ext cx="6099716" cy="156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2800" b="1" cap="all" dirty="0">
                <a:latin typeface="+mj-lt"/>
                <a:ea typeface="+mj-ea"/>
                <a:cs typeface="+mj-cs"/>
              </a:rPr>
              <a:t>Formal problem identification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1600" cap="all" dirty="0">
                <a:latin typeface="+mj-lt"/>
                <a:ea typeface="+mj-ea"/>
                <a:cs typeface="+mj-cs"/>
              </a:rPr>
              <a:t>by Existing information method</a:t>
            </a:r>
          </a:p>
          <a:p>
            <a:pPr>
              <a:buNone/>
            </a:pP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3198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28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Relevant Legislative and Organisational Requirements,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46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9F8-4340-9719-6404-5E4CAA3B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Generating Solutions</a:t>
            </a:r>
          </a:p>
        </p:txBody>
      </p:sp>
    </p:spTree>
    <p:extLst>
      <p:ext uri="{BB962C8B-B14F-4D97-AF65-F5344CB8AC3E}">
        <p14:creationId xmlns:p14="http://schemas.microsoft.com/office/powerpoint/2010/main" val="13405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,000+ Feedback Survey Stock Illustrations, Royalty-Free Vector Graphics &amp; Clip  Art - iStock | Online feedback survey, Feedback survey icons, Customer  feedback survey">
            <a:extLst>
              <a:ext uri="{FF2B5EF4-FFF2-40B4-BE49-F238E27FC236}">
                <a16:creationId xmlns:a16="http://schemas.microsoft.com/office/drawing/2014/main" id="{EA73D030-6012-133B-325C-B16D496B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D3D1"/>
              </a:clrFrom>
              <a:clrTo>
                <a:srgbClr val="DBD3D1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1699708" y="980803"/>
            <a:ext cx="7648688" cy="54483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D6D4-FBA3-71DC-0257-1ACF8EFA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0" y="2072639"/>
            <a:ext cx="9987899" cy="4173983"/>
          </a:xfrm>
        </p:spPr>
        <p:txBody>
          <a:bodyPr>
            <a:normAutofit/>
          </a:bodyPr>
          <a:lstStyle/>
          <a:p>
            <a:r>
              <a:rPr lang="en-AU" dirty="0"/>
              <a:t>It's a company that experienced significant growth during the COVID-19 pandemic. This allowed it to raise prices, increase profits, and expand.</a:t>
            </a:r>
          </a:p>
          <a:p>
            <a:endParaRPr lang="en-AU" dirty="0"/>
          </a:p>
          <a:p>
            <a:r>
              <a:rPr lang="en-AU" dirty="0"/>
              <a:t>The company's social policies may contribute to the problem.</a:t>
            </a:r>
          </a:p>
          <a:p>
            <a:endParaRPr lang="en-AU" dirty="0"/>
          </a:p>
          <a:p>
            <a:r>
              <a:rPr lang="en-AU" dirty="0"/>
              <a:t>The company is taking too long to resolve its manufacturing plant issue.</a:t>
            </a:r>
          </a:p>
          <a:p>
            <a:endParaRPr lang="en-AU" dirty="0"/>
          </a:p>
          <a:p>
            <a:r>
              <a:rPr lang="en-AU" dirty="0"/>
              <a:t>Those responsible for tablet supply may have anticipated that the company lacked the capacity to meet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50CA-FE0B-2377-DA0C-A6F7A25B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3A511-6EB0-2CD2-12E1-8C144747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76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33DB-F29E-DB82-21DC-05302AC0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instorm - Clipart Brainstorm, HD Png Download - kindpng">
            <a:extLst>
              <a:ext uri="{FF2B5EF4-FFF2-40B4-BE49-F238E27FC236}">
                <a16:creationId xmlns:a16="http://schemas.microsoft.com/office/drawing/2014/main" id="{DA09A64C-7BDE-BAAE-3060-0B2C9B97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flipH="1">
            <a:off x="1968649" y="-123427"/>
            <a:ext cx="6997701" cy="698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6EBCB-90D5-0477-2611-F30B9EB1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Brainstorming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0D656-29F1-3731-0BEB-5F1D99F1BB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4160378" cy="3037012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Accelerate the transition to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Get partner to offer and pre-installed their software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Build a second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002A-65CE-418C-B078-1EC75878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49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85C2-5676-DB93-A2A2-523F62A1A39C}"/>
              </a:ext>
            </a:extLst>
          </p:cNvPr>
          <p:cNvSpPr txBox="1"/>
          <p:nvPr/>
        </p:nvSpPr>
        <p:spPr>
          <a:xfrm>
            <a:off x="7725960" y="2451334"/>
            <a:ext cx="3725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Find local manufacturers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Expand their product catalogue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To abandon product manufacturing and focus on the Software-as-a-Service model</a:t>
            </a:r>
          </a:p>
        </p:txBody>
      </p:sp>
    </p:spTree>
    <p:extLst>
      <p:ext uri="{BB962C8B-B14F-4D97-AF65-F5344CB8AC3E}">
        <p14:creationId xmlns:p14="http://schemas.microsoft.com/office/powerpoint/2010/main" val="397989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r>
              <a:rPr lang="en-AU" b="1" noProof="0" dirty="0"/>
              <a:t>Their core values are:</a:t>
            </a:r>
            <a:endParaRPr lang="en-AU" noProof="0" dirty="0"/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BB56-2D11-9D2F-4F92-F8660223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9BFC1EC-713A-FB24-5C42-84FB1F2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0"/>
          <a:stretch>
            <a:fillRect/>
          </a:stretch>
        </p:blipFill>
        <p:spPr>
          <a:xfrm>
            <a:off x="914400" y="1559063"/>
            <a:ext cx="7943896" cy="4515335"/>
          </a:xfrm>
          <a:prstGeom prst="rect">
            <a:avLst/>
          </a:prstGeom>
        </p:spPr>
      </p:pic>
      <p:sp>
        <p:nvSpPr>
          <p:cNvPr id="104" name="Title 1">
            <a:extLst>
              <a:ext uri="{FF2B5EF4-FFF2-40B4-BE49-F238E27FC236}">
                <a16:creationId xmlns:a16="http://schemas.microsoft.com/office/drawing/2014/main" id="{BCFD56A9-CD13-88C6-E5F7-8C7F27E4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Mind mapping</a:t>
            </a:r>
          </a:p>
        </p:txBody>
      </p:sp>
    </p:spTree>
    <p:extLst>
      <p:ext uri="{BB962C8B-B14F-4D97-AF65-F5344CB8AC3E}">
        <p14:creationId xmlns:p14="http://schemas.microsoft.com/office/powerpoint/2010/main" val="1368273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927D-E9A6-0E93-E283-7BB17F58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DEB4-6BAE-9054-82F4-BA08DD92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Alternative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C4C04-1C75-8327-3BD5-4B0CE8E92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Cloud-First SaaS and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Strategic Hardware Partnerships and Outsourced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C4E8-B1D4-D5E9-3224-666C7DA1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51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4A39B-B531-5C63-5E53-E34E88FD4A63}"/>
              </a:ext>
            </a:extLst>
          </p:cNvPr>
          <p:cNvSpPr txBox="1"/>
          <p:nvPr/>
        </p:nvSpPr>
        <p:spPr>
          <a:xfrm>
            <a:off x="7889747" y="3124200"/>
            <a:ext cx="33909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Diversified Global Manufacturing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Product Portfolio Diversification. </a:t>
            </a:r>
          </a:p>
        </p:txBody>
      </p:sp>
    </p:spTree>
    <p:extLst>
      <p:ext uri="{BB962C8B-B14F-4D97-AF65-F5344CB8AC3E}">
        <p14:creationId xmlns:p14="http://schemas.microsoft.com/office/powerpoint/2010/main" val="1027210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7100D-87E7-9312-E6DD-138DBC1A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03B8-1318-6D70-EE4A-30899EF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success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5F22A-1A0B-1F14-53C8-0B916D3A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52</a:t>
            </a:fld>
            <a:endParaRPr lang="en-AU" noProof="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06B19AD-7F38-A74B-1DF3-641A65222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0657"/>
              </p:ext>
            </p:extLst>
          </p:nvPr>
        </p:nvGraphicFramePr>
        <p:xfrm>
          <a:off x="999564" y="1901356"/>
          <a:ext cx="10515601" cy="244568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03285">
                  <a:extLst>
                    <a:ext uri="{9D8B030D-6E8A-4147-A177-3AD203B41FA5}">
                      <a16:colId xmlns:a16="http://schemas.microsoft.com/office/drawing/2014/main" val="1996459063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408801599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61951068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416750299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2480515716"/>
                    </a:ext>
                  </a:extLst>
                </a:gridCol>
              </a:tblGrid>
              <a:tr h="3493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Criteria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1 Cloud-First SaaS &amp; B2C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2 Hardware Partnerships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3 Diversified Manufacturing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4 Portfolio Diversification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10931575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Clarity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Clear scope; focus on software/B2C, reducing hardware reliance.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Defined roles between brand and partners; lower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Focus on reducing single-source dependency via multiple sources.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Strategy to broaden offerings for individuals and institutions.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827683291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reduces exposure to manufacturing/supply chain risks.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Shifts manufacturing and distribution risks to partners.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Spreads risk across multiple regions and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Revenue stability through diverse product categories.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1799840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Extremely High; add users without increasing factory capacity.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via partner networks without internal expansion.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Moderate; constrained by CAPEX and operational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by targeting different segments and markets.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60501714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Usability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access on any device, anywhere, anytime.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ready-to-use devices with pre-installed software.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Indirect; improves product availability and delivery times.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Depends on design; offers customers more choices.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6344547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Integration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Connects with ERP, learning platforms, and CRM.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integration with partner systems and licensing.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 ERP demand to manage multiple global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adding new product lines to sales/ERP systems.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143343173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Profitability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Strongest potential; low OPEX and recurring subscription revenue.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Lower per-unit margins, but reduced logistics/manufacturing costs.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Long-term potential, though initial investment is high.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Improved via diverse streams, though margins vary.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613123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520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2FBEB-C708-4A2E-5EA0-1DA66E8F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CB87-5B54-8819-0B53-ECB94DA4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constraints 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32A2D-4A08-1472-9F65-5160FAFA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53</a:t>
            </a:fld>
            <a:endParaRPr lang="en-AU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32EECA-7228-AA8D-02C6-0141A3D3F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49286"/>
              </p:ext>
            </p:extLst>
          </p:nvPr>
        </p:nvGraphicFramePr>
        <p:xfrm>
          <a:off x="914400" y="1891601"/>
          <a:ext cx="10515601" cy="246519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93991">
                  <a:extLst>
                    <a:ext uri="{9D8B030D-6E8A-4147-A177-3AD203B41FA5}">
                      <a16:colId xmlns:a16="http://schemas.microsoft.com/office/drawing/2014/main" val="385787089"/>
                    </a:ext>
                  </a:extLst>
                </a:gridCol>
                <a:gridCol w="2364614">
                  <a:extLst>
                    <a:ext uri="{9D8B030D-6E8A-4147-A177-3AD203B41FA5}">
                      <a16:colId xmlns:a16="http://schemas.microsoft.com/office/drawing/2014/main" val="506250073"/>
                    </a:ext>
                  </a:extLst>
                </a:gridCol>
                <a:gridCol w="2079628">
                  <a:extLst>
                    <a:ext uri="{9D8B030D-6E8A-4147-A177-3AD203B41FA5}">
                      <a16:colId xmlns:a16="http://schemas.microsoft.com/office/drawing/2014/main" val="275239445"/>
                    </a:ext>
                  </a:extLst>
                </a:gridCol>
                <a:gridCol w="2420456">
                  <a:extLst>
                    <a:ext uri="{9D8B030D-6E8A-4147-A177-3AD203B41FA5}">
                      <a16:colId xmlns:a16="http://schemas.microsoft.com/office/drawing/2014/main" val="3701076675"/>
                    </a:ext>
                  </a:extLst>
                </a:gridCol>
                <a:gridCol w="2356912">
                  <a:extLst>
                    <a:ext uri="{9D8B030D-6E8A-4147-A177-3AD203B41FA5}">
                      <a16:colId xmlns:a16="http://schemas.microsoft.com/office/drawing/2014/main" val="62292255"/>
                    </a:ext>
                  </a:extLst>
                </a:gridCol>
              </a:tblGrid>
              <a:tr h="2388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Constraints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1 Cloud-First SaaS &amp; B2C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2 Hardware Partnerships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3 Diversified Manufacturing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4 Portfolio Diversification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extLst>
                  <a:ext uri="{0D108BD9-81ED-4DB2-BD59-A6C34878D82A}">
                    <a16:rowId xmlns:a16="http://schemas.microsoft.com/office/drawing/2014/main" val="2666926564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Timeframes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timeframe required to design, test, and deploy a cloud-based B2C platform.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Short to medium timeframe depending on partner selection and contract negotiation.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Long timeframe due to factory setup, supplier selection, and operational transition.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to long timeframe to research, design, source, and launch new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937027660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Cost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upfront cost for cloud infrastructure, software redevelopment, and cybersecurity.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Lower capital investment than manufacturing, but reduced profit margins per unit sold.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High initial investment for additional facilities and supplier onboarding.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to high cost depending on product types and sourcing model.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060441237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Resources Required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IT professionals, software developers, cloud architects, and cybersecurity specialists.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Legal, procurement, and partnership management resources; reduced internal manufacturing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manufacturing workers, supply chain managers, and operations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Product managers, technical specialists, supplier relationships, and support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179275146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/ Content Production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No manufacturing required; strong capability in software and content development is essential.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is outsourced; software and content production remains in-house.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Requires strong manufacturing and supply chain capability across multiple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capability may need to be expanded or outsourced for new product types.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710052520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Design Capability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software designers and developers can be used; external consultants may be required for cloud architecture.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Limited internal design required for hardware; focus remains on software integration.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engineers may manage design, but external consultants may be required for factory setup.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Internal design capability may be limited; external designers or engineers may be required.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241427785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&amp; Storage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Minimal logistics and storage requirements as software is delivered digitally.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largely managed by partners, reducing storage and transport requirements.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complexity due to multiple manufacturing and distribution points.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and storage requirements due to a wider range of physical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638976704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Technology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Company website, ERP system, and customer platforms must be upgraded to support cloud access and subscriptions.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and licensing systems must integrate with partner platforms and sales channels.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system must be enhanced to manage multiple manufacturers, suppliers, and inventory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Sales systems, ERP, and support platforms must be updated to handle multiple product categories.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2619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53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8A15BF-C9AF-B903-F95E-8B2CCB84041A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CFD7C-C48D-8E2B-E4F4-C4C4686F6336}"/>
              </a:ext>
            </a:extLst>
          </p:cNvPr>
          <p:cNvSpPr txBox="1"/>
          <p:nvPr/>
        </p:nvSpPr>
        <p:spPr>
          <a:xfrm>
            <a:off x="899160" y="2063711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Cloud-First SaaS and B2C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and strategically aligned.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46AD4-1519-FF85-A477-062CF6794DBD}"/>
              </a:ext>
            </a:extLst>
          </p:cNvPr>
          <p:cNvSpPr txBox="1"/>
          <p:nvPr/>
        </p:nvSpPr>
        <p:spPr>
          <a:xfrm>
            <a:off x="822960" y="3940912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Strategic Hardware Partnerships and Outsourced Distribution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as a transitional or complementary solution.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 descr="200+ Clip Art Of Saying Yes Stock Illustrations, Royalty-Free Vector  Graphics &amp; Clip Art - iStock">
            <a:extLst>
              <a:ext uri="{FF2B5EF4-FFF2-40B4-BE49-F238E27FC236}">
                <a16:creationId xmlns:a16="http://schemas.microsoft.com/office/drawing/2014/main" id="{06A609F6-F6F5-5995-6550-BC31198556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0908" y="1646830"/>
            <a:ext cx="4336614" cy="35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01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8C60DD-3CEB-D038-A693-8086ED65BD16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 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5C32A-3775-A9E4-3ECD-B8AFBB61D06D}"/>
              </a:ext>
            </a:extLst>
          </p:cNvPr>
          <p:cNvSpPr txBox="1"/>
          <p:nvPr/>
        </p:nvSpPr>
        <p:spPr>
          <a:xfrm>
            <a:off x="899160" y="1973613"/>
            <a:ext cx="60995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Diversified Global Manufacturing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the current financial and operational conditions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b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88CEE-F05C-164D-C585-BB82022E5195}"/>
              </a:ext>
            </a:extLst>
          </p:cNvPr>
          <p:cNvSpPr txBox="1"/>
          <p:nvPr/>
        </p:nvSpPr>
        <p:spPr>
          <a:xfrm>
            <a:off x="899160" y="4070004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 Portfolio Diversification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increase complexity and does not address the primary problem.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9" descr="Woman saying no illustrated | Premium Vector">
            <a:extLst>
              <a:ext uri="{FF2B5EF4-FFF2-40B4-BE49-F238E27FC236}">
                <a16:creationId xmlns:a16="http://schemas.microsoft.com/office/drawing/2014/main" id="{F3F4638C-F3E1-2A44-7D85-526277D3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899" y="144145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14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1FD0D-FDD3-413E-83F2-34112E0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Paired Comparison Analysis Matrix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0803B-AA89-76A2-7ED7-AB8832712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768" y="1821180"/>
            <a:ext cx="9861442" cy="8077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b="1" dirty="0"/>
              <a:t>Goal</a:t>
            </a:r>
            <a:br>
              <a:rPr lang="en-AU" dirty="0"/>
            </a:br>
            <a:r>
              <a:rPr lang="en-AU" dirty="0"/>
              <a:t>Identify which alternative solution genuinely adds the most value according to the analysis of success criteria and constraints.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16B937-3BA7-380A-FD44-B7E57244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19161"/>
              </p:ext>
            </p:extLst>
          </p:nvPr>
        </p:nvGraphicFramePr>
        <p:xfrm>
          <a:off x="962768" y="2941348"/>
          <a:ext cx="6972300" cy="307588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147695">
                  <a:extLst>
                    <a:ext uri="{9D8B030D-6E8A-4147-A177-3AD203B41FA5}">
                      <a16:colId xmlns:a16="http://schemas.microsoft.com/office/drawing/2014/main" val="2491893112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56094819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15922063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1865799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Criteria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1: Cloud-First SaaS &amp; B2C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2: Hardware Partnerships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Winner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78580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Clarity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70301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89343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Scalability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57385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Usability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Equal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83718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Integration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3259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Profitability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9669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Timeframe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6757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Cost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830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Resources required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15301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Manufacturing dependency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645176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Logistics &amp; storage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9343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Technology readiness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4387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16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 dirty="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4417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216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5BA0-CF6D-7AA4-A81D-1BC496C1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0A1D-D836-B841-5964-B075BC42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Paired Comparison Analysis Matrix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2F4F4-2D6E-3826-C695-C4394D5AB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177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Cloud-First SaaS and B2C model is the best solution, as it delivers stronger long-term scalability, stability, and profitability while reducing critical manufacturing and supply chain constraints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841861-89A1-E5C9-89E8-02F77917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81388"/>
              </p:ext>
            </p:extLst>
          </p:nvPr>
        </p:nvGraphicFramePr>
        <p:xfrm>
          <a:off x="893064" y="3429000"/>
          <a:ext cx="6134100" cy="1778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602153">
                  <a:extLst>
                    <a:ext uri="{9D8B030D-6E8A-4147-A177-3AD203B41FA5}">
                      <a16:colId xmlns:a16="http://schemas.microsoft.com/office/drawing/2014/main" val="3960211246"/>
                    </a:ext>
                  </a:extLst>
                </a:gridCol>
                <a:gridCol w="2094416">
                  <a:extLst>
                    <a:ext uri="{9D8B030D-6E8A-4147-A177-3AD203B41FA5}">
                      <a16:colId xmlns:a16="http://schemas.microsoft.com/office/drawing/2014/main" val="882342904"/>
                    </a:ext>
                  </a:extLst>
                </a:gridCol>
                <a:gridCol w="1437531">
                  <a:extLst>
                    <a:ext uri="{9D8B030D-6E8A-4147-A177-3AD203B41FA5}">
                      <a16:colId xmlns:a16="http://schemas.microsoft.com/office/drawing/2014/main" val="229072952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The best Alternative Solution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2 Hardware Partnerships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437538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X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1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8717318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2 Hardware Partnerships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433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85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819</TotalTime>
  <Words>2555</Words>
  <Application>Microsoft Macintosh PowerPoint</Application>
  <PresentationFormat>Widescreen</PresentationFormat>
  <Paragraphs>485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PowerPoint Presentation</vt:lpstr>
      <vt:lpstr>solution features</vt:lpstr>
      <vt:lpstr>Objectives when pursuing solutions </vt:lpstr>
      <vt:lpstr>Advantages of solving the issue</vt:lpstr>
      <vt:lpstr>Risks involved in pursuing solutions</vt:lpstr>
      <vt:lpstr>Relevant Legislative and Organisational Requirements,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Generating Solutions</vt:lpstr>
      <vt:lpstr>Feedback presentation</vt:lpstr>
      <vt:lpstr>Brainstorming</vt:lpstr>
      <vt:lpstr>Mind mapping</vt:lpstr>
      <vt:lpstr>Alternative solutions</vt:lpstr>
      <vt:lpstr>success criteria table</vt:lpstr>
      <vt:lpstr>constraints  criteria table</vt:lpstr>
      <vt:lpstr>PowerPoint Presentation</vt:lpstr>
      <vt:lpstr>PowerPoint Presentation</vt:lpstr>
      <vt:lpstr>Paired Comparison Analysis Matrix </vt:lpstr>
      <vt:lpstr>Paired Comparison Analysis Matrix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25</cp:revision>
  <dcterms:created xsi:type="dcterms:W3CDTF">2026-01-28T08:20:37Z</dcterms:created>
  <dcterms:modified xsi:type="dcterms:W3CDTF">2026-01-30T11:21:22Z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